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_rels/slideMaster26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8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presProps.xml" ContentType="application/vnd.openxmlformats-officedocument.presentationml.presProps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2.xml" ContentType="application/vnd.openxmlformats-officedocument.theme+xml"/>
  <Override PartName="/ppt/theme/theme11.xml" ContentType="application/vnd.openxmlformats-officedocument.theme+xml"/>
  <Override PartName="/ppt/theme/theme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28.xml" ContentType="application/vnd.openxmlformats-officedocument.theme+xml"/>
  <Override PartName="/ppt/theme/theme16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22.xml" ContentType="application/vnd.openxmlformats-officedocument.theme+xml"/>
  <Override PartName="/ppt/theme/theme21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18.xml" ContentType="application/vnd.openxmlformats-officedocument.theme+xml"/>
  <Override PartName="/ppt/theme/theme17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6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5.png" ContentType="image/png"/>
  <Override PartName="/ppt/media/image3.png" ContentType="image/png"/>
  <Override PartName="/ppt/media/image18.png" ContentType="image/png"/>
  <Override PartName="/ppt/media/image9.png" ContentType="image/png"/>
  <Override PartName="/ppt/media/image20.png" ContentType="image/png"/>
  <Override PartName="/ppt/media/image13.png" ContentType="image/png"/>
  <Override PartName="/ppt/media/image4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11.png" ContentType="image/png"/>
  <Override PartName="/ppt/media/image2.png" ContentType="image/png"/>
  <Override PartName="/ppt/media/image34.png" ContentType="image/png"/>
  <Override PartName="/ppt/media/image7.png" ContentType="image/png"/>
  <Override PartName="/ppt/media/image16.png" ContentType="image/png"/>
  <Override PartName="/ppt/media/image10.png" ContentType="image/png"/>
  <Override PartName="/ppt/media/image1.png" ContentType="image/png"/>
  <Override PartName="/ppt/media/image33.png" ContentType="image/png"/>
  <Override PartName="/ppt/media/image6.png" ContentType="image/png"/>
  <Override PartName="/ppt/media/image15.png" ContentType="image/png"/>
  <Override PartName="/ppt/media/image5.png" ContentType="image/png"/>
  <Override PartName="/ppt/media/image14.png" ContentType="image/png"/>
  <Override PartName="/ppt/media/image19.png" ContentType="image/png"/>
  <Override PartName="/ppt/media/image21.png" ContentType="image/png"/>
  <Override PartName="/ppt/media/image22.png" ContentType="image/png"/>
  <Override PartName="/ppt/media/image23.png" ContentType="image/png"/>
  <Override PartName="/ppt/slides/_rels/slide21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2.xml.rels" ContentType="application/vnd.openxmlformats-package.relationships+xml"/>
  <Override PartName="/ppt/slides/_rels/slide16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5.xml.rels" ContentType="application/vnd.openxmlformats-package.relationships+xml"/>
  <Override PartName="/ppt/slides/_rels/slide27.xml.rels" ContentType="application/vnd.openxmlformats-package.relationships+xml"/>
  <Override PartName="/ppt/slides/_rels/slide13.xml.rels" ContentType="application/vnd.openxmlformats-package.relationships+xml"/>
  <Override PartName="/ppt/slides/_rels/slide25.xml.rels" ContentType="application/vnd.openxmlformats-package.relationships+xml"/>
  <Override PartName="/ppt/slides/_rels/slide1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25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24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2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_rels/notesSlide15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3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8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</p:sldMasterIdLst>
  <p:notesMasterIdLst>
    <p:notesMasterId r:id="rId29"/>
  </p:notes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notesMaster" Target="notesMasters/notesMaster1.xml"/><Relationship Id="rId30" Type="http://schemas.openxmlformats.org/officeDocument/2006/relationships/slide" Target="slides/slide1.xml"/><Relationship Id="rId31" Type="http://schemas.openxmlformats.org/officeDocument/2006/relationships/slide" Target="slides/slide2.xml"/><Relationship Id="rId32" Type="http://schemas.openxmlformats.org/officeDocument/2006/relationships/slide" Target="slides/slide3.xml"/><Relationship Id="rId33" Type="http://schemas.openxmlformats.org/officeDocument/2006/relationships/slide" Target="slides/slide4.xml"/><Relationship Id="rId34" Type="http://schemas.openxmlformats.org/officeDocument/2006/relationships/slide" Target="slides/slide5.xml"/><Relationship Id="rId35" Type="http://schemas.openxmlformats.org/officeDocument/2006/relationships/slide" Target="slides/slide6.xml"/><Relationship Id="rId36" Type="http://schemas.openxmlformats.org/officeDocument/2006/relationships/slide" Target="slides/slide7.xml"/><Relationship Id="rId37" Type="http://schemas.openxmlformats.org/officeDocument/2006/relationships/slide" Target="slides/slide8.xml"/><Relationship Id="rId38" Type="http://schemas.openxmlformats.org/officeDocument/2006/relationships/slide" Target="slides/slide9.xml"/><Relationship Id="rId39" Type="http://schemas.openxmlformats.org/officeDocument/2006/relationships/slide" Target="slides/slide10.xml"/><Relationship Id="rId40" Type="http://schemas.openxmlformats.org/officeDocument/2006/relationships/slide" Target="slides/slide11.xml"/><Relationship Id="rId41" Type="http://schemas.openxmlformats.org/officeDocument/2006/relationships/slide" Target="slides/slide12.xml"/><Relationship Id="rId42" Type="http://schemas.openxmlformats.org/officeDocument/2006/relationships/slide" Target="slides/slide13.xml"/><Relationship Id="rId43" Type="http://schemas.openxmlformats.org/officeDocument/2006/relationships/slide" Target="slides/slide14.xml"/><Relationship Id="rId44" Type="http://schemas.openxmlformats.org/officeDocument/2006/relationships/slide" Target="slides/slide15.xml"/><Relationship Id="rId45" Type="http://schemas.openxmlformats.org/officeDocument/2006/relationships/slide" Target="slides/slide16.xml"/><Relationship Id="rId46" Type="http://schemas.openxmlformats.org/officeDocument/2006/relationships/slide" Target="slides/slide17.xml"/><Relationship Id="rId47" Type="http://schemas.openxmlformats.org/officeDocument/2006/relationships/slide" Target="slides/slide18.xml"/><Relationship Id="rId48" Type="http://schemas.openxmlformats.org/officeDocument/2006/relationships/slide" Target="slides/slide19.xml"/><Relationship Id="rId49" Type="http://schemas.openxmlformats.org/officeDocument/2006/relationships/slide" Target="slides/slide20.xml"/><Relationship Id="rId50" Type="http://schemas.openxmlformats.org/officeDocument/2006/relationships/slide" Target="slides/slide21.xml"/><Relationship Id="rId51" Type="http://schemas.openxmlformats.org/officeDocument/2006/relationships/slide" Target="slides/slide22.xml"/><Relationship Id="rId52" Type="http://schemas.openxmlformats.org/officeDocument/2006/relationships/slide" Target="slides/slide23.xml"/><Relationship Id="rId53" Type="http://schemas.openxmlformats.org/officeDocument/2006/relationships/slide" Target="slides/slide24.xml"/><Relationship Id="rId54" Type="http://schemas.openxmlformats.org/officeDocument/2006/relationships/slide" Target="slides/slide25.xml"/><Relationship Id="rId55" Type="http://schemas.openxmlformats.org/officeDocument/2006/relationships/slide" Target="slides/slide26.xml"/><Relationship Id="rId56" Type="http://schemas.openxmlformats.org/officeDocument/2006/relationships/slide" Target="slides/slide27.xml"/><Relationship Id="rId57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move the slide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ft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7" name="PlaceHolder 6"/>
          <p:cNvSpPr>
            <a:spLocks noGrp="1"/>
          </p:cNvSpPr>
          <p:nvPr>
            <p:ph type="sldNum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61E443E5-79A7-404B-A47C-74A1E3FA1C98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4" name="PlaceHolder 3"/>
          <p:cNvSpPr>
            <a:spLocks noGrp="1"/>
          </p:cNvSpPr>
          <p:nvPr>
            <p:ph type="sldNum" idx="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DAC30F9-E3A6-4FC8-ABBB-E2AA9666E7FA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8" name="PlaceHolder 3"/>
          <p:cNvSpPr>
            <a:spLocks noGrp="1"/>
          </p:cNvSpPr>
          <p:nvPr>
            <p:ph type="sldNum" idx="1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75C2F4E-C2E3-4954-AA4B-D446500F54CC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1" name="PlaceHolder 3"/>
          <p:cNvSpPr>
            <a:spLocks noGrp="1"/>
          </p:cNvSpPr>
          <p:nvPr>
            <p:ph type="sldNum" idx="1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BCF85F9-76F5-48A4-AE98-9D428F18942A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4" name="PlaceHolder 3"/>
          <p:cNvSpPr>
            <a:spLocks noGrp="1"/>
          </p:cNvSpPr>
          <p:nvPr>
            <p:ph type="sldNum" idx="1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7BDBD13-B76D-48D7-A7E8-A12623C73E6E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sldNum" idx="1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1B8CC6A-8626-40ED-96B7-71A536429D89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0" name="PlaceHolder 3"/>
          <p:cNvSpPr>
            <a:spLocks noGrp="1"/>
          </p:cNvSpPr>
          <p:nvPr>
            <p:ph type="sldNum" idx="1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5CC58F1-776C-41D4-AA6B-CEEA7D6BAC42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3" name="PlaceHolder 3"/>
          <p:cNvSpPr>
            <a:spLocks noGrp="1"/>
          </p:cNvSpPr>
          <p:nvPr>
            <p:ph type="sldNum" idx="1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72C6ADE-5051-43DE-B3F3-56A6C061D37B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sldNum" idx="1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380C761-36F3-4F52-942F-AF8C9BC25C23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sldNum" idx="1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48B4EAB-D8AF-4CAA-B687-049CBD803220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sldNum" idx="2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D290A6C-BB06-4F68-A96E-D6887CB9D6B5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sldNum" idx="2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82CB0E9-9506-4001-8B8D-52EF03A23DD0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1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18" name="PlaceHolder 3"/>
          <p:cNvSpPr>
            <a:spLocks noGrp="1"/>
          </p:cNvSpPr>
          <p:nvPr>
            <p:ph type="sldNum" idx="2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9CCB3BF-D816-48C3-9AB8-13B9C057516C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2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1" name="PlaceHolder 3"/>
          <p:cNvSpPr>
            <a:spLocks noGrp="1"/>
          </p:cNvSpPr>
          <p:nvPr>
            <p:ph type="sldNum" idx="2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D6932A6-C940-40D5-8618-0A7B37C17C89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4" name="PlaceHolder 3"/>
          <p:cNvSpPr>
            <a:spLocks noGrp="1"/>
          </p:cNvSpPr>
          <p:nvPr>
            <p:ph type="sldNum" idx="2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9D29CC5-B31A-4E05-BA0D-D445A66B6BC1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2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7" name="PlaceHolder 3"/>
          <p:cNvSpPr>
            <a:spLocks noGrp="1"/>
          </p:cNvSpPr>
          <p:nvPr>
            <p:ph type="sldNum" idx="2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2FE3C97-56C9-436C-9AA9-66D527EE5CBB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sldNum" idx="2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E87C1EA-B4D3-475F-A800-62569F715152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3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3" name="PlaceHolder 3"/>
          <p:cNvSpPr>
            <a:spLocks noGrp="1"/>
          </p:cNvSpPr>
          <p:nvPr>
            <p:ph type="sldNum" idx="2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971C7C1-7E7F-4126-86C2-4DCB99142B6A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sldNum" idx="2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F999379-86D9-447A-BB32-5F6E810C4BD8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sldNum" idx="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1A7550B-27E0-43E9-BA37-9A7573D945F4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sldNum" idx="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F92F4825-6D80-4695-AC59-9D51BCF7FA69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sldNum" idx="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0072375-1A79-4F5D-B66E-C63CF9C0165E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sldNum" idx="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8987034-C1B6-4C86-AB63-BC966B730EDA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79" name="PlaceHolder 3"/>
          <p:cNvSpPr>
            <a:spLocks noGrp="1"/>
          </p:cNvSpPr>
          <p:nvPr>
            <p:ph type="sldNum" idx="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C93AD64-2DA5-48C7-8CCB-7FC3B058FCCF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2" name="PlaceHolder 3"/>
          <p:cNvSpPr>
            <a:spLocks noGrp="1"/>
          </p:cNvSpPr>
          <p:nvPr>
            <p:ph type="sldNum" idx="1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541E463-C4F3-4AE7-8F21-D17B6A948645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sldNum" idx="1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DE5C679-0B9B-46FD-B2B0-7C9D9127B383}" type="slidenum">
              <a:rPr b="0" lang="en-US" sz="1800" strike="noStrike" u="none">
                <a:solidFill>
                  <a:schemeClr val="dk1"/>
                </a:solidFill>
                <a:uFillTx/>
                <a:latin typeface="+mn-lt"/>
                <a:ea typeface="+mn-ea"/>
              </a:rPr>
              <a:t>&lt;number&gt;</a:t>
            </a:fld>
            <a:endParaRPr b="0" lang="en-US" sz="18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slideLayout" Target="../slideLayouts/slideLayout27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4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2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2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2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</a:t>
            </a: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7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</a:t>
            </a: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1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5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01424c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9" name="Shape 1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ff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Calibri"/>
              </a:rPr>
              <a:t>Click to edit the title text format</a:t>
            </a:r>
            <a:endParaRPr b="0" lang="es-CL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s-CL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s-CL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L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s-CL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4.xml"/><Relationship Id="rId4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5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7.xml"/><Relationship Id="rId4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8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slideLayout" Target="../slideLayouts/slideLayout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1.xml"/><Relationship Id="rId3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2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23.xml"/><Relationship Id="rId8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24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7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Text 0"/>
          <p:cNvSpPr/>
          <p:nvPr/>
        </p:nvSpPr>
        <p:spPr>
          <a:xfrm>
            <a:off x="6280200" y="2683080"/>
            <a:ext cx="6703920" cy="21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Algoritmos Genéticos: Principios y Fundamentos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Shape 1"/>
          <p:cNvSpPr/>
          <p:nvPr/>
        </p:nvSpPr>
        <p:spPr>
          <a:xfrm>
            <a:off x="6280200" y="5166360"/>
            <a:ext cx="362520" cy="362520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1" name="Image 1" descr="preencoded.png"/>
          <p:cNvPicPr/>
          <p:nvPr/>
        </p:nvPicPr>
        <p:blipFill>
          <a:blip r:embed="rId2"/>
          <a:stretch/>
        </p:blipFill>
        <p:spPr>
          <a:xfrm>
            <a:off x="6287760" y="5173920"/>
            <a:ext cx="347400" cy="347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2" name="Text 2"/>
          <p:cNvSpPr/>
          <p:nvPr/>
        </p:nvSpPr>
        <p:spPr>
          <a:xfrm>
            <a:off x="6756480" y="5149440"/>
            <a:ext cx="394776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101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c1d22"/>
                </a:solidFill>
                <a:uFillTx/>
                <a:latin typeface="Source Sans Pro Bold"/>
                <a:ea typeface="Source Sans Pro Bold"/>
              </a:rPr>
              <a:t>por Kibernum Capacitación S.A.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3" name="Image 2" descr="preencoded.png"/>
          <p:cNvPicPr/>
          <p:nvPr/>
        </p:nvPicPr>
        <p:blipFill>
          <a:blip r:embed="rId3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96" name="Text 0"/>
          <p:cNvSpPr/>
          <p:nvPr/>
        </p:nvSpPr>
        <p:spPr>
          <a:xfrm>
            <a:off x="793800" y="465624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Gilroy-ExtraBoldItalic Extra Bold"/>
                <a:ea typeface="Gilroy-ExtraBoldItalic Extra Bold"/>
              </a:rPr>
              <a:t>Instalación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7" name="Shape 1"/>
          <p:cNvSpPr/>
          <p:nvPr/>
        </p:nvSpPr>
        <p:spPr>
          <a:xfrm>
            <a:off x="793800" y="5705280"/>
            <a:ext cx="13042440" cy="702720"/>
          </a:xfrm>
          <a:prstGeom prst="roundRect">
            <a:avLst>
              <a:gd name="adj" fmla="val 13553"/>
            </a:avLst>
          </a:prstGeom>
          <a:solidFill>
            <a:srgbClr val="dceb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Shape 2"/>
          <p:cNvSpPr/>
          <p:nvPr/>
        </p:nvSpPr>
        <p:spPr>
          <a:xfrm>
            <a:off x="782640" y="5705280"/>
            <a:ext cx="13065120" cy="702720"/>
          </a:xfrm>
          <a:prstGeom prst="roundRect">
            <a:avLst>
              <a:gd name="adj" fmla="val 4840"/>
            </a:avLst>
          </a:prstGeom>
          <a:solidFill>
            <a:srgbClr val="dcebe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9" name="Text 3"/>
          <p:cNvSpPr/>
          <p:nvPr/>
        </p:nvSpPr>
        <p:spPr>
          <a:xfrm>
            <a:off x="1009440" y="5875200"/>
            <a:ext cx="126115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highlight>
                  <a:srgbClr val="dcebef"/>
                </a:highlight>
                <a:uFillTx/>
                <a:latin typeface="Consolas"/>
                <a:ea typeface="Consolas"/>
              </a:rPr>
              <a:t>pip install deap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 0"/>
          <p:cNvSpPr/>
          <p:nvPr/>
        </p:nvSpPr>
        <p:spPr>
          <a:xfrm>
            <a:off x="484920" y="311760"/>
            <a:ext cx="5802840" cy="70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s-CL" sz="36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Ejemplo práctico: Optimizar </a:t>
            </a:r>
            <a:endParaRPr b="0" lang="en-US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s-CL" sz="36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hiperparámetros de un modelo </a:t>
            </a:r>
            <a:endParaRPr b="0" lang="en-US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  <a:tabLst>
                <a:tab algn="l" pos="0"/>
              </a:tabLst>
            </a:pPr>
            <a:r>
              <a:rPr b="1" lang="es-CL" sz="36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SVM</a:t>
            </a:r>
            <a:endParaRPr b="0" lang="en-US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1" name="Text 1"/>
          <p:cNvSpPr/>
          <p:nvPr/>
        </p:nvSpPr>
        <p:spPr>
          <a:xfrm>
            <a:off x="396720" y="2695320"/>
            <a:ext cx="1417320" cy="18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349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📦</a:t>
            </a:r>
            <a:r>
              <a:rPr b="1" lang="en-US" sz="24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 </a:t>
            </a:r>
            <a:r>
              <a:rPr b="1" lang="en-US" sz="24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Objetivo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2" name="Text 2"/>
          <p:cNvSpPr/>
          <p:nvPr/>
        </p:nvSpPr>
        <p:spPr>
          <a:xfrm>
            <a:off x="396720" y="3276360"/>
            <a:ext cx="6004080" cy="152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Encontrar la mejor combinación de C y gamma en un 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ct val="150000"/>
              </a:lnSpc>
              <a:tabLst>
                <a:tab algn="l" pos="0"/>
              </a:tabLst>
            </a:pPr>
            <a:r>
              <a:rPr b="0" lang="en-US" sz="18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SVC (Support Vector Classifier) usando un algoritmo genético.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03" name="Image 0" descr="preencoded.png"/>
          <p:cNvPicPr/>
          <p:nvPr/>
        </p:nvPicPr>
        <p:blipFill>
          <a:blip r:embed="rId1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04" name="Imagen 9" descr=""/>
          <p:cNvPicPr/>
          <p:nvPr/>
        </p:nvPicPr>
        <p:blipFill>
          <a:blip r:embed="rId2"/>
          <a:stretch/>
        </p:blipFill>
        <p:spPr>
          <a:xfrm>
            <a:off x="7772400" y="0"/>
            <a:ext cx="6534000" cy="79819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 0"/>
          <p:cNvSpPr/>
          <p:nvPr/>
        </p:nvSpPr>
        <p:spPr>
          <a:xfrm>
            <a:off x="793800" y="20808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Detalles del diseño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6" name="Text 1"/>
          <p:cNvSpPr/>
          <p:nvPr/>
        </p:nvSpPr>
        <p:spPr>
          <a:xfrm>
            <a:off x="793800" y="3356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Componente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7" name="Text 2"/>
          <p:cNvSpPr/>
          <p:nvPr/>
        </p:nvSpPr>
        <p:spPr>
          <a:xfrm>
            <a:off x="793800" y="393768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Individual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8" name="Text 3"/>
          <p:cNvSpPr/>
          <p:nvPr/>
        </p:nvSpPr>
        <p:spPr>
          <a:xfrm>
            <a:off x="793800" y="43801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Fitness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9" name="Text 4"/>
          <p:cNvSpPr/>
          <p:nvPr/>
        </p:nvSpPr>
        <p:spPr>
          <a:xfrm>
            <a:off x="793800" y="482220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mate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Text 5"/>
          <p:cNvSpPr/>
          <p:nvPr/>
        </p:nvSpPr>
        <p:spPr>
          <a:xfrm>
            <a:off x="793800" y="526428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mutate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1" name="Text 6"/>
          <p:cNvSpPr/>
          <p:nvPr/>
        </p:nvSpPr>
        <p:spPr>
          <a:xfrm>
            <a:off x="793800" y="57067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select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2" name="Text 7"/>
          <p:cNvSpPr/>
          <p:nvPr/>
        </p:nvSpPr>
        <p:spPr>
          <a:xfrm>
            <a:off x="7173360" y="3356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Descripción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3" name="Text 8"/>
          <p:cNvSpPr/>
          <p:nvPr/>
        </p:nvSpPr>
        <p:spPr>
          <a:xfrm>
            <a:off x="7173360" y="393768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Lista con dos floats: [C, gamma]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4" name="Text 9"/>
          <p:cNvSpPr/>
          <p:nvPr/>
        </p:nvSpPr>
        <p:spPr>
          <a:xfrm>
            <a:off x="7173360" y="43801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Accuracy promedio en validación cruzada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5" name="Text 10"/>
          <p:cNvSpPr/>
          <p:nvPr/>
        </p:nvSpPr>
        <p:spPr>
          <a:xfrm>
            <a:off x="7173360" y="482220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Blend mezcla suavemente dos individuos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6" name="Text 11"/>
          <p:cNvSpPr/>
          <p:nvPr/>
        </p:nvSpPr>
        <p:spPr>
          <a:xfrm>
            <a:off x="7173360" y="526428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Aplica una perturbación gaussiana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7" name="Text 12"/>
          <p:cNvSpPr/>
          <p:nvPr/>
        </p:nvSpPr>
        <p:spPr>
          <a:xfrm>
            <a:off x="7173360" y="57067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Torneo entre individuos para elegir los mejores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18" name="Image 0" descr="preencoded.png"/>
          <p:cNvPicPr/>
          <p:nvPr/>
        </p:nvPicPr>
        <p:blipFill>
          <a:blip r:embed="rId1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0" name="Text 0"/>
          <p:cNvSpPr/>
          <p:nvPr/>
        </p:nvSpPr>
        <p:spPr>
          <a:xfrm>
            <a:off x="793800" y="147852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Consejos para proyectos reales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1" name="Shape 1"/>
          <p:cNvSpPr/>
          <p:nvPr/>
        </p:nvSpPr>
        <p:spPr>
          <a:xfrm>
            <a:off x="793800" y="3236040"/>
            <a:ext cx="169560" cy="708480"/>
          </a:xfrm>
          <a:prstGeom prst="roundRect">
            <a:avLst>
              <a:gd name="adj" fmla="val 56033"/>
            </a:avLst>
          </a:prstGeom>
          <a:solidFill>
            <a:srgbClr val="00424c"/>
          </a:solidFill>
          <a:ln w="22860">
            <a:solidFill>
              <a:srgbClr val="195b6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2" name="Text 2"/>
          <p:cNvSpPr/>
          <p:nvPr/>
        </p:nvSpPr>
        <p:spPr>
          <a:xfrm>
            <a:off x="1303920" y="3236040"/>
            <a:ext cx="70459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Aumenta la población y el número de generaciones para resultados más estables.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Shape 3"/>
          <p:cNvSpPr/>
          <p:nvPr/>
        </p:nvSpPr>
        <p:spPr>
          <a:xfrm>
            <a:off x="1134000" y="4171680"/>
            <a:ext cx="169560" cy="1062720"/>
          </a:xfrm>
          <a:prstGeom prst="roundRect">
            <a:avLst>
              <a:gd name="adj" fmla="val 56033"/>
            </a:avLst>
          </a:prstGeom>
          <a:solidFill>
            <a:srgbClr val="cadcd8"/>
          </a:solidFill>
          <a:ln w="22860">
            <a:solidFill>
              <a:srgbClr val="b0c2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4" name="Text 4"/>
          <p:cNvSpPr/>
          <p:nvPr/>
        </p:nvSpPr>
        <p:spPr>
          <a:xfrm>
            <a:off x="1644120" y="4171680"/>
            <a:ext cx="6705720" cy="10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Puedes combinar esto con técnicas como validación estratificada o métricas más personalizadas (AUC, F1).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Shape 5"/>
          <p:cNvSpPr/>
          <p:nvPr/>
        </p:nvSpPr>
        <p:spPr>
          <a:xfrm>
            <a:off x="1474200" y="5461560"/>
            <a:ext cx="169560" cy="1062720"/>
          </a:xfrm>
          <a:prstGeom prst="roundRect">
            <a:avLst>
              <a:gd name="adj" fmla="val 56033"/>
            </a:avLst>
          </a:prstGeom>
          <a:solidFill>
            <a:srgbClr val="b9aad4"/>
          </a:solidFill>
          <a:ln w="22860">
            <a:solidFill>
              <a:srgbClr val="9f90b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6" name="Text 6"/>
          <p:cNvSpPr/>
          <p:nvPr/>
        </p:nvSpPr>
        <p:spPr>
          <a:xfrm>
            <a:off x="1984320" y="5461560"/>
            <a:ext cx="6365520" cy="10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DEAP es ideal para problemas multiobjetivo, como maximizar precisión y minimizar tiempo de entrenamiento.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28" name="Text 0"/>
          <p:cNvSpPr/>
          <p:nvPr/>
        </p:nvSpPr>
        <p:spPr>
          <a:xfrm>
            <a:off x="6280200" y="2427840"/>
            <a:ext cx="58003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Preguntas embebidas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9" name="Text 1"/>
          <p:cNvSpPr/>
          <p:nvPr/>
        </p:nvSpPr>
        <p:spPr>
          <a:xfrm>
            <a:off x="6280200" y="3476880"/>
            <a:ext cx="67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¿Por qué crees que es útil usar mutación en una búsqueda evolutiva?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0" name="Text 2"/>
          <p:cNvSpPr/>
          <p:nvPr/>
        </p:nvSpPr>
        <p:spPr>
          <a:xfrm>
            <a:off x="6280200" y="4095000"/>
            <a:ext cx="6703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¿Qué diferencias observas entre esta implementación y un GridSearchCV?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1" name="Text 3"/>
          <p:cNvSpPr/>
          <p:nvPr/>
        </p:nvSpPr>
        <p:spPr>
          <a:xfrm>
            <a:off x="6280200" y="5076000"/>
            <a:ext cx="6703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¿Cómo personalizarías la función de evaluación para un problema real de clasificación multiclase?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2" name="Image 1" descr="preencoded.png"/>
          <p:cNvPicPr/>
          <p:nvPr/>
        </p:nvPicPr>
        <p:blipFill>
          <a:blip r:embed="rId2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 0"/>
          <p:cNvSpPr/>
          <p:nvPr/>
        </p:nvSpPr>
        <p:spPr>
          <a:xfrm>
            <a:off x="793800" y="1774440"/>
            <a:ext cx="1219032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s-CL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Análisis Comparativo con Otras Técnicas de Optimización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4" name="Text 1"/>
          <p:cNvSpPr/>
          <p:nvPr/>
        </p:nvSpPr>
        <p:spPr>
          <a:xfrm>
            <a:off x="793800" y="35323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s-CL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Introducción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5" name="Text 2"/>
          <p:cNvSpPr/>
          <p:nvPr/>
        </p:nvSpPr>
        <p:spPr>
          <a:xfrm>
            <a:off x="793800" y="4226760"/>
            <a:ext cx="121903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Cada técnica de ajuste de hiperparámetros tiene fortalezas y debilidades dependiendo del problema. Aquí analizamos a los Algoritmos Genéticos en tres dimensiones clave: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Text 3"/>
          <p:cNvSpPr/>
          <p:nvPr/>
        </p:nvSpPr>
        <p:spPr>
          <a:xfrm>
            <a:off x="793800" y="520776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Eficiencia: ¿Cuántas pruebas necesita para obtener buenos resultados?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7" name="Text 4"/>
          <p:cNvSpPr/>
          <p:nvPr/>
        </p:nvSpPr>
        <p:spPr>
          <a:xfrm>
            <a:off x="793800" y="564984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Flexibilidad: ¿Qué tan bien maneja distintos tipos de parámetros y estructuras?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8" name="Text 5"/>
          <p:cNvSpPr/>
          <p:nvPr/>
        </p:nvSpPr>
        <p:spPr>
          <a:xfrm>
            <a:off x="793800" y="609192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Precisión y rendimiento: ¿Qué tan buenos son los modelos ajustados?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9" name="Image 0" descr="preencoded.png"/>
          <p:cNvPicPr/>
          <p:nvPr/>
        </p:nvPicPr>
        <p:blipFill>
          <a:blip r:embed="rId1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 0"/>
          <p:cNvSpPr/>
          <p:nvPr/>
        </p:nvSpPr>
        <p:spPr>
          <a:xfrm>
            <a:off x="732960" y="830160"/>
            <a:ext cx="4274280" cy="524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099"/>
              </a:lnSpc>
              <a:tabLst>
                <a:tab algn="l" pos="0"/>
              </a:tabLst>
            </a:pPr>
            <a:r>
              <a:rPr b="1" lang="en-US" sz="44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Comparativa General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41" name="Image 1" descr="preencoded.png"/>
          <p:cNvPicPr/>
          <p:nvPr/>
        </p:nvPicPr>
        <p:blipFill>
          <a:blip r:embed="rId1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42" name="Tabla 44"/>
          <p:cNvGraphicFramePr/>
          <p:nvPr/>
        </p:nvGraphicFramePr>
        <p:xfrm>
          <a:off x="1153080" y="1974240"/>
          <a:ext cx="12059640" cy="6291360"/>
        </p:xfrm>
        <a:graphic>
          <a:graphicData uri="http://schemas.openxmlformats.org/drawingml/2006/table">
            <a:tbl>
              <a:tblPr/>
              <a:tblGrid>
                <a:gridCol w="2412000"/>
                <a:gridCol w="2412000"/>
                <a:gridCol w="2412000"/>
                <a:gridCol w="2412000"/>
                <a:gridCol w="2412000"/>
              </a:tblGrid>
              <a:tr h="1522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1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Técnica</a:t>
                      </a: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1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Eficiencia Computacional</a:t>
                      </a: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1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Precisión esperada</a:t>
                      </a: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1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Flexibilidad</a:t>
                      </a: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1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Ideal para…</a:t>
                      </a: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1522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1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Grid Search</a:t>
                      </a: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Muy baja (exhaustiva)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Alta (si bien ajustada)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Baja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Modelos pequeños o con pocos parámetros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1522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1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Random Search</a:t>
                      </a: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Media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Media-alta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Alta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Espacios amplios con parámetros poco correlacionados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1522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1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Optimización Bayesiana</a:t>
                      </a: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Alta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Alta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Media-alta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Modelos costosos, tuning refinado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1522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1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Algoritmos Genéticos</a:t>
                      </a: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Media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Alta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Muy alta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2701"/>
                        </a:lnSpc>
                      </a:pPr>
                      <a:r>
                        <a:rPr b="0" lang="es-CL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Espacios complejos, múltiples objetivos, tuning estructural o de pipelines 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Text 0"/>
          <p:cNvSpPr/>
          <p:nvPr/>
        </p:nvSpPr>
        <p:spPr>
          <a:xfrm>
            <a:off x="793800" y="2080800"/>
            <a:ext cx="720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Ventajas específicas de GA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Text 1"/>
          <p:cNvSpPr/>
          <p:nvPr/>
        </p:nvSpPr>
        <p:spPr>
          <a:xfrm>
            <a:off x="793800" y="3356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Ventaja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Text 2"/>
          <p:cNvSpPr/>
          <p:nvPr/>
        </p:nvSpPr>
        <p:spPr>
          <a:xfrm>
            <a:off x="793800" y="393768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Soporte para variables mixtas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6" name="Text 3"/>
          <p:cNvSpPr/>
          <p:nvPr/>
        </p:nvSpPr>
        <p:spPr>
          <a:xfrm>
            <a:off x="793800" y="43801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Funciona sin supuestos del espacio objetivo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7" name="Text 4"/>
          <p:cNvSpPr/>
          <p:nvPr/>
        </p:nvSpPr>
        <p:spPr>
          <a:xfrm>
            <a:off x="793800" y="482220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Puede ajustar pipelines enteros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8" name="Text 5"/>
          <p:cNvSpPr/>
          <p:nvPr/>
        </p:nvSpPr>
        <p:spPr>
          <a:xfrm>
            <a:off x="793800" y="526428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Fácil de extender a problemas multiobjetivo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9" name="Text 6"/>
          <p:cNvSpPr/>
          <p:nvPr/>
        </p:nvSpPr>
        <p:spPr>
          <a:xfrm>
            <a:off x="793800" y="57067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Explora zonas no visitadas por otros métodos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0" name="Text 7"/>
          <p:cNvSpPr/>
          <p:nvPr/>
        </p:nvSpPr>
        <p:spPr>
          <a:xfrm>
            <a:off x="7173360" y="335664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Aplicación directa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1" name="Text 8"/>
          <p:cNvSpPr/>
          <p:nvPr/>
        </p:nvSpPr>
        <p:spPr>
          <a:xfrm>
            <a:off x="7173360" y="393768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Categóricas, continuas, booleanas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2" name="Text 9"/>
          <p:cNvSpPr/>
          <p:nvPr/>
        </p:nvSpPr>
        <p:spPr>
          <a:xfrm>
            <a:off x="7173360" y="43801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No necesita funciones suaves o continuas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3" name="Text 10"/>
          <p:cNvSpPr/>
          <p:nvPr/>
        </p:nvSpPr>
        <p:spPr>
          <a:xfrm>
            <a:off x="7173360" y="482220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Selección de features + modelo + parámetros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4" name="Text 11"/>
          <p:cNvSpPr/>
          <p:nvPr/>
        </p:nvSpPr>
        <p:spPr>
          <a:xfrm>
            <a:off x="7173360" y="526428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Precisión + tiempo, AUC + interpretabilidad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Text 12"/>
          <p:cNvSpPr/>
          <p:nvPr/>
        </p:nvSpPr>
        <p:spPr>
          <a:xfrm>
            <a:off x="7173360" y="57067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Por su aleatoriedad y mutaciones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56" name="Image 0" descr="preencoded.png"/>
          <p:cNvPicPr/>
          <p:nvPr/>
        </p:nvPicPr>
        <p:blipFill>
          <a:blip r:embed="rId1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Text 0"/>
          <p:cNvSpPr/>
          <p:nvPr/>
        </p:nvSpPr>
        <p:spPr>
          <a:xfrm>
            <a:off x="480960" y="807480"/>
            <a:ext cx="5693760" cy="42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351"/>
              </a:lnSpc>
              <a:tabLst>
                <a:tab algn="l" pos="0"/>
              </a:tabLst>
            </a:pPr>
            <a:r>
              <a:rPr b="1" lang="en-US" sz="48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Resultado empírico (caso resumido)</a:t>
            </a:r>
            <a:endParaRPr b="0" lang="en-US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8" name="Text 1"/>
          <p:cNvSpPr/>
          <p:nvPr/>
        </p:nvSpPr>
        <p:spPr>
          <a:xfrm>
            <a:off x="480960" y="1749600"/>
            <a:ext cx="1717920" cy="21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650"/>
              </a:lnSpc>
              <a:tabLst>
                <a:tab algn="l" pos="0"/>
              </a:tabLst>
            </a:pPr>
            <a:r>
              <a:rPr b="1" lang="en-US" sz="24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Experimento: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9" name="Text 2"/>
          <p:cNvSpPr/>
          <p:nvPr/>
        </p:nvSpPr>
        <p:spPr>
          <a:xfrm>
            <a:off x="480960" y="2170440"/>
            <a:ext cx="12503160" cy="2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701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Dataset: Breast Cancer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Text 3"/>
          <p:cNvSpPr/>
          <p:nvPr/>
        </p:nvSpPr>
        <p:spPr>
          <a:xfrm>
            <a:off x="480960" y="2512440"/>
            <a:ext cx="12503160" cy="2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701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Modelo: RandomForestClassifier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Text 4"/>
          <p:cNvSpPr/>
          <p:nvPr/>
        </p:nvSpPr>
        <p:spPr>
          <a:xfrm>
            <a:off x="480960" y="2816640"/>
            <a:ext cx="12503160" cy="2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701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Métrica: accuracy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2" name="Text 5"/>
          <p:cNvSpPr/>
          <p:nvPr/>
        </p:nvSpPr>
        <p:spPr>
          <a:xfrm>
            <a:off x="480960" y="3139200"/>
            <a:ext cx="12503160" cy="2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701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8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Recursos: 20 combinaciones probadas en cada técnica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3" name="Image 1" descr="preencoded.png"/>
          <p:cNvPicPr/>
          <p:nvPr/>
        </p:nvPicPr>
        <p:blipFill>
          <a:blip r:embed="rId1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  <p:graphicFrame>
        <p:nvGraphicFramePr>
          <p:cNvPr id="264" name="Tabla 13"/>
          <p:cNvGraphicFramePr/>
          <p:nvPr/>
        </p:nvGraphicFramePr>
        <p:xfrm>
          <a:off x="1519200" y="4842720"/>
          <a:ext cx="11087640" cy="1569240"/>
        </p:xfrm>
        <a:graphic>
          <a:graphicData uri="http://schemas.openxmlformats.org/drawingml/2006/table">
            <a:tbl>
              <a:tblPr/>
              <a:tblGrid>
                <a:gridCol w="2772000"/>
                <a:gridCol w="2772000"/>
                <a:gridCol w="2772000"/>
                <a:gridCol w="2772000"/>
              </a:tblGrid>
              <a:tr h="1522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1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Técnica</a:t>
                      </a: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1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Accuracy final</a:t>
                      </a: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1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Tiempo estimado</a:t>
                      </a: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1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Exploración de espacio</a:t>
                      </a: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 w="25200">
                      <a:solidFill>
                        <a:srgbClr val="000000"/>
                      </a:solidFill>
                      <a:prstDash val="solid"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1522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Grid Search (20 comb)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0.93 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12 minutos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Muy local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1522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Random Search (20)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0.92 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7 minutos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Buena dispersión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  <a:tr h="1522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Bayesiana (Optuna)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1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0.95</a:t>
                      </a: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8 minutos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Inteligente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lt1"/>
                    </a:solidFill>
                  </a:tcPr>
                </a:tc>
              </a:tr>
              <a:tr h="152280"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Genéticos (DEAP)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1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0.94</a:t>
                      </a: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9 minutos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 anchor="ctr">
                      <a:noAutofit/>
                    </a:bodyPr>
                    <a:p>
                      <a:pPr algn="ctr" defTabSz="914400">
                        <a:lnSpc>
                          <a:spcPts val="1457"/>
                        </a:lnSpc>
                      </a:pPr>
                      <a:r>
                        <a:rPr b="0" lang="es-CL" sz="16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Amplia y estructural 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ctr" marL="91440" marR="9144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25200">
                      <a:solidFill>
                        <a:srgbClr val="000000"/>
                      </a:solidFill>
                      <a:prstDash val="solid"/>
                    </a:lnB>
                    <a:solidFill>
                      <a:schemeClr val="dk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Text 0"/>
          <p:cNvSpPr/>
          <p:nvPr/>
        </p:nvSpPr>
        <p:spPr>
          <a:xfrm>
            <a:off x="793800" y="230184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¿Cuándo elegir GA?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6" name="Text 1"/>
          <p:cNvSpPr/>
          <p:nvPr/>
        </p:nvSpPr>
        <p:spPr>
          <a:xfrm>
            <a:off x="793800" y="3577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Recomendación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7" name="Text 2"/>
          <p:cNvSpPr/>
          <p:nvPr/>
        </p:nvSpPr>
        <p:spPr>
          <a:xfrm>
            <a:off x="793800" y="41587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Si tienes múltiples métricas a optimizar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8" name="Text 3"/>
          <p:cNvSpPr/>
          <p:nvPr/>
        </p:nvSpPr>
        <p:spPr>
          <a:xfrm>
            <a:off x="793800" y="460116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Si necesitas ajustar estructuras (redes, pipelines)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9" name="Text 4"/>
          <p:cNvSpPr/>
          <p:nvPr/>
        </p:nvSpPr>
        <p:spPr>
          <a:xfrm>
            <a:off x="793800" y="504324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Si estás en un problema sin derivadas o discontinuo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0" name="Text 5"/>
          <p:cNvSpPr/>
          <p:nvPr/>
        </p:nvSpPr>
        <p:spPr>
          <a:xfrm>
            <a:off x="793800" y="54853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Si buscas diversidad en soluciones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1" name="Text 6"/>
          <p:cNvSpPr/>
          <p:nvPr/>
        </p:nvSpPr>
        <p:spPr>
          <a:xfrm>
            <a:off x="7173360" y="357768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Justificación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2" name="Text 7"/>
          <p:cNvSpPr/>
          <p:nvPr/>
        </p:nvSpPr>
        <p:spPr>
          <a:xfrm>
            <a:off x="7173360" y="41587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Soporta objetivos compuestos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3" name="Text 8"/>
          <p:cNvSpPr/>
          <p:nvPr/>
        </p:nvSpPr>
        <p:spPr>
          <a:xfrm>
            <a:off x="7173360" y="460116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GA puede codificar arquitecturas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4" name="Text 9"/>
          <p:cNvSpPr/>
          <p:nvPr/>
        </p:nvSpPr>
        <p:spPr>
          <a:xfrm>
            <a:off x="7173360" y="504324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No requiere información analítica del espacio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5" name="Text 10"/>
          <p:cNvSpPr/>
          <p:nvPr/>
        </p:nvSpPr>
        <p:spPr>
          <a:xfrm>
            <a:off x="7173360" y="5485320"/>
            <a:ext cx="5818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La población evoluciona soluciones distintas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76" name="Image 0" descr="preencoded.png"/>
          <p:cNvPicPr/>
          <p:nvPr/>
        </p:nvPicPr>
        <p:blipFill>
          <a:blip r:embed="rId1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5" name="Text 0"/>
          <p:cNvSpPr/>
          <p:nvPr/>
        </p:nvSpPr>
        <p:spPr>
          <a:xfrm>
            <a:off x="6233760" y="929160"/>
            <a:ext cx="6750360" cy="1334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250"/>
              </a:lnSpc>
              <a:tabLst>
                <a:tab algn="l" pos="0"/>
              </a:tabLst>
            </a:pPr>
            <a:r>
              <a:rPr b="1" lang="es-CL" sz="4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Preguntas de Activación</a:t>
            </a:r>
            <a:endParaRPr b="0" lang="en-US" sz="4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6" name="Image 1" descr="preencoded.png"/>
          <p:cNvPicPr/>
          <p:nvPr/>
        </p:nvPicPr>
        <p:blipFill>
          <a:blip r:embed="rId2"/>
          <a:stretch/>
        </p:blipFill>
        <p:spPr>
          <a:xfrm>
            <a:off x="6233760" y="2584080"/>
            <a:ext cx="1067400" cy="157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7" name="Image 2" descr="preencoded.png"/>
          <p:cNvPicPr/>
          <p:nvPr/>
        </p:nvPicPr>
        <p:blipFill>
          <a:blip r:embed="rId3"/>
          <a:stretch/>
        </p:blipFill>
        <p:spPr>
          <a:xfrm>
            <a:off x="6233760" y="4156200"/>
            <a:ext cx="1067400" cy="15717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18" name="Image 3" descr="preencoded.png"/>
          <p:cNvPicPr/>
          <p:nvPr/>
        </p:nvPicPr>
        <p:blipFill>
          <a:blip r:embed="rId4"/>
          <a:stretch/>
        </p:blipFill>
        <p:spPr>
          <a:xfrm>
            <a:off x="6233760" y="5728320"/>
            <a:ext cx="1067400" cy="157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19" name="CuadroTexto 7"/>
          <p:cNvSpPr/>
          <p:nvPr/>
        </p:nvSpPr>
        <p:spPr>
          <a:xfrm>
            <a:off x="7449120" y="2729880"/>
            <a:ext cx="6199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Source Sans Pro"/>
                <a:ea typeface="Source Sans Pro"/>
              </a:rPr>
              <a:t>¿Qué ventajas creen que ofrecen los algoritmos genéticos frente a métodos tradicionales de optimización, y en qué tipos de problemas podrían ser especialmente útiles?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0" name="CuadroTexto 9"/>
          <p:cNvSpPr/>
          <p:nvPr/>
        </p:nvSpPr>
        <p:spPr>
          <a:xfrm>
            <a:off x="7449120" y="4333320"/>
            <a:ext cx="6478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Source Sans Pro"/>
                <a:ea typeface="Source Sans Pro"/>
              </a:rPr>
              <a:t>¿Alguien ha trabajado o escuchado sobre la biblioteca DEAP para implementar algoritmos genéticos en Python? ¿Qué expectativas tienen sobre su uso práctico?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1" name="CuadroTexto 11"/>
          <p:cNvSpPr/>
          <p:nvPr/>
        </p:nvSpPr>
        <p:spPr>
          <a:xfrm>
            <a:off x="7449120" y="5910120"/>
            <a:ext cx="6478560" cy="118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s-CL" sz="1800" strike="noStrike" u="none">
                <a:solidFill>
                  <a:schemeClr val="dk1"/>
                </a:solidFill>
                <a:uFillTx/>
                <a:latin typeface="Source Sans Pro"/>
                <a:ea typeface="Source Sans Pro"/>
              </a:rPr>
              <a:t>¿Cómo creen que los algoritmos genéticos se comparan con otras técnicas de optimización como la optimización bayesiana o algoritmos de gradiente? ¿En qué casos uno podría ser mejor que otro?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78" name="Text 0"/>
          <p:cNvSpPr/>
          <p:nvPr/>
        </p:nvSpPr>
        <p:spPr>
          <a:xfrm>
            <a:off x="6280200" y="2427840"/>
            <a:ext cx="58003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Preguntas embebidas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9" name="Text 1"/>
          <p:cNvSpPr/>
          <p:nvPr/>
        </p:nvSpPr>
        <p:spPr>
          <a:xfrm>
            <a:off x="6280200" y="3476880"/>
            <a:ext cx="67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¿Qué limitación práctica tiene Grid Search que GA puede superar?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0" name="Text 2"/>
          <p:cNvSpPr/>
          <p:nvPr/>
        </p:nvSpPr>
        <p:spPr>
          <a:xfrm>
            <a:off x="6280200" y="4095000"/>
            <a:ext cx="6703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¿Qué técnica elegirías para un problema con 15 hiperparámetros, incluyendo booleanos y categóricos?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1" name="Text 3"/>
          <p:cNvSpPr/>
          <p:nvPr/>
        </p:nvSpPr>
        <p:spPr>
          <a:xfrm>
            <a:off x="6280200" y="5076000"/>
            <a:ext cx="6703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¿Crees que el uso de población y generaciones hace más o menos eficiente a GA?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2" name="Image 1" descr="preencoded.png"/>
          <p:cNvPicPr/>
          <p:nvPr/>
        </p:nvPicPr>
        <p:blipFill>
          <a:blip r:embed="rId2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4" name="Text 0"/>
          <p:cNvSpPr/>
          <p:nvPr/>
        </p:nvSpPr>
        <p:spPr>
          <a:xfrm>
            <a:off x="793800" y="233712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s-CL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Ejemplos y Casos Prácticos: Algoritmos Genéticos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5" name="Text 1"/>
          <p:cNvSpPr/>
          <p:nvPr/>
        </p:nvSpPr>
        <p:spPr>
          <a:xfrm>
            <a:off x="793800" y="480384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Esta sección muestra cómo los Algoritmos Genéticos (GA) pueden utilizarse para resolver problemas reales de tuning y optimización, especialmente cuando hay restricciones, estructuras mixtas o necesidad de soluciones adaptativas.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Text 0"/>
          <p:cNvSpPr/>
          <p:nvPr/>
        </p:nvSpPr>
        <p:spPr>
          <a:xfrm>
            <a:off x="793800" y="1234440"/>
            <a:ext cx="1219032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Caso práctico 1: Clasificación multiclase con SVM (DEAP)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7" name="Text 1"/>
          <p:cNvSpPr/>
          <p:nvPr/>
        </p:nvSpPr>
        <p:spPr>
          <a:xfrm>
            <a:off x="793800" y="2991960"/>
            <a:ext cx="283500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🎯</a:t>
            </a: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 </a:t>
            </a: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Objetivo: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8" name="Text 2"/>
          <p:cNvSpPr/>
          <p:nvPr/>
        </p:nvSpPr>
        <p:spPr>
          <a:xfrm>
            <a:off x="793800" y="370944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Optimizar C y gamma de un SVC para mejorar su precisión sobre el dataset digits.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9" name="Text 3"/>
          <p:cNvSpPr/>
          <p:nvPr/>
        </p:nvSpPr>
        <p:spPr>
          <a:xfrm>
            <a:off x="793800" y="4412520"/>
            <a:ext cx="480672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🧪</a:t>
            </a: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 </a:t>
            </a: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Implementación clave (resumen):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0" name="Text 4"/>
          <p:cNvSpPr/>
          <p:nvPr/>
        </p:nvSpPr>
        <p:spPr>
          <a:xfrm>
            <a:off x="793800" y="512964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Ya lo trabajamos en el punto anterior. Solo reforzamos: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1" name="Text 5"/>
          <p:cNvSpPr/>
          <p:nvPr/>
        </p:nvSpPr>
        <p:spPr>
          <a:xfrm>
            <a:off x="793800" y="574776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Individuo: lista [C, gamma]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2" name="Text 6"/>
          <p:cNvSpPr/>
          <p:nvPr/>
        </p:nvSpPr>
        <p:spPr>
          <a:xfrm>
            <a:off x="793800" y="619020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Fitness: cross_val_score con accuracy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3" name="Text 7"/>
          <p:cNvSpPr/>
          <p:nvPr/>
        </p:nvSpPr>
        <p:spPr>
          <a:xfrm>
            <a:off x="793800" y="663228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Mejora alcanzada: del 91% al 95% en validación cruzada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94" name="Image 0" descr="preencoded.png"/>
          <p:cNvPicPr/>
          <p:nvPr/>
        </p:nvPicPr>
        <p:blipFill>
          <a:blip r:embed="rId1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Text 0"/>
          <p:cNvSpPr/>
          <p:nvPr/>
        </p:nvSpPr>
        <p:spPr>
          <a:xfrm>
            <a:off x="481320" y="601200"/>
            <a:ext cx="12307320" cy="4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3351"/>
              </a:lnSpc>
              <a:tabLst>
                <a:tab algn="l" pos="0"/>
              </a:tabLst>
            </a:pPr>
            <a:r>
              <a:rPr b="1" lang="en-US" sz="3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Caso práctico 2: Optimización de un pipeline completo (clasificación binaria)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6" name="Text 1"/>
          <p:cNvSpPr/>
          <p:nvPr/>
        </p:nvSpPr>
        <p:spPr>
          <a:xfrm>
            <a:off x="481320" y="1237320"/>
            <a:ext cx="1719720" cy="2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65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🎯</a:t>
            </a:r>
            <a:r>
              <a:rPr b="1" lang="en-US" sz="18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 </a:t>
            </a:r>
            <a:r>
              <a:rPr b="1" lang="en-US" sz="18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Objetivo: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7" name="Text 2"/>
          <p:cNvSpPr/>
          <p:nvPr/>
        </p:nvSpPr>
        <p:spPr>
          <a:xfrm>
            <a:off x="481320" y="1666440"/>
            <a:ext cx="1250280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Usar Algoritmos Genéticos para seleccionar el modelo, sus hiperparámetros y aplicar o no un preprocesamiento.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8" name="Text 3"/>
          <p:cNvSpPr/>
          <p:nvPr/>
        </p:nvSpPr>
        <p:spPr>
          <a:xfrm>
            <a:off x="481320" y="2092680"/>
            <a:ext cx="2392200" cy="2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65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📘</a:t>
            </a:r>
            <a:r>
              <a:rPr b="1" lang="en-US" sz="18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 </a:t>
            </a:r>
            <a:r>
              <a:rPr b="1" lang="en-US" sz="18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Codificación del individuo: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99" name="Text 10"/>
          <p:cNvSpPr/>
          <p:nvPr/>
        </p:nvSpPr>
        <p:spPr>
          <a:xfrm>
            <a:off x="481320" y="3735720"/>
            <a:ext cx="1883880" cy="2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65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📦</a:t>
            </a:r>
            <a:r>
              <a:rPr b="1" lang="en-US" sz="18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 </a:t>
            </a:r>
            <a:r>
              <a:rPr b="1" lang="en-US" sz="18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Elementos incluidos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0" name="Shape 11"/>
          <p:cNvSpPr/>
          <p:nvPr/>
        </p:nvSpPr>
        <p:spPr>
          <a:xfrm>
            <a:off x="481320" y="4164480"/>
            <a:ext cx="12502800" cy="1216080"/>
          </a:xfrm>
          <a:prstGeom prst="roundRect">
            <a:avLst>
              <a:gd name="adj" fmla="val 4751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1" name="Shape 12"/>
          <p:cNvSpPr/>
          <p:nvPr/>
        </p:nvSpPr>
        <p:spPr>
          <a:xfrm>
            <a:off x="489240" y="4172040"/>
            <a:ext cx="12486240" cy="3999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2" name="Text 13"/>
          <p:cNvSpPr/>
          <p:nvPr/>
        </p:nvSpPr>
        <p:spPr>
          <a:xfrm>
            <a:off x="628200" y="4262400"/>
            <a:ext cx="388260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0</a:t>
            </a:r>
            <a:endParaRPr b="0" lang="en-U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3" name="Text 14"/>
          <p:cNvSpPr/>
          <p:nvPr/>
        </p:nvSpPr>
        <p:spPr>
          <a:xfrm>
            <a:off x="4793400" y="4262400"/>
            <a:ext cx="387864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Tipo de modelo</a:t>
            </a:r>
            <a:endParaRPr b="0" lang="en-U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4" name="Text 15"/>
          <p:cNvSpPr/>
          <p:nvPr/>
        </p:nvSpPr>
        <p:spPr>
          <a:xfrm>
            <a:off x="8955360" y="4262400"/>
            <a:ext cx="388260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0=LogReg, 1=RandomForest</a:t>
            </a:r>
            <a:endParaRPr b="0" lang="en-U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5" name="Shape 16"/>
          <p:cNvSpPr/>
          <p:nvPr/>
        </p:nvSpPr>
        <p:spPr>
          <a:xfrm>
            <a:off x="489240" y="4572720"/>
            <a:ext cx="12486240" cy="39996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06" name="Text 17"/>
          <p:cNvSpPr/>
          <p:nvPr/>
        </p:nvSpPr>
        <p:spPr>
          <a:xfrm>
            <a:off x="628200" y="4662720"/>
            <a:ext cx="388260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1</a:t>
            </a:r>
            <a:endParaRPr b="0" lang="en-U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7" name="Text 18"/>
          <p:cNvSpPr/>
          <p:nvPr/>
        </p:nvSpPr>
        <p:spPr>
          <a:xfrm>
            <a:off x="4793400" y="4662720"/>
            <a:ext cx="387864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Usar escalador</a:t>
            </a:r>
            <a:endParaRPr b="0" lang="en-U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8" name="Text 19"/>
          <p:cNvSpPr/>
          <p:nvPr/>
        </p:nvSpPr>
        <p:spPr>
          <a:xfrm>
            <a:off x="8955360" y="4662720"/>
            <a:ext cx="388260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0=No, 1=Sí</a:t>
            </a:r>
            <a:endParaRPr b="0" lang="en-U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09" name="Shape 20"/>
          <p:cNvSpPr/>
          <p:nvPr/>
        </p:nvSpPr>
        <p:spPr>
          <a:xfrm>
            <a:off x="489240" y="4973040"/>
            <a:ext cx="12486240" cy="3999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0" name="Text 21"/>
          <p:cNvSpPr/>
          <p:nvPr/>
        </p:nvSpPr>
        <p:spPr>
          <a:xfrm>
            <a:off x="628200" y="5063040"/>
            <a:ext cx="388260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2-n</a:t>
            </a:r>
            <a:endParaRPr b="0" lang="en-U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1" name="Text 22"/>
          <p:cNvSpPr/>
          <p:nvPr/>
        </p:nvSpPr>
        <p:spPr>
          <a:xfrm>
            <a:off x="4793400" y="5063040"/>
            <a:ext cx="387864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Hiperparámetros</a:t>
            </a:r>
            <a:endParaRPr b="0" lang="en-U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2" name="Text 23"/>
          <p:cNvSpPr/>
          <p:nvPr/>
        </p:nvSpPr>
        <p:spPr>
          <a:xfrm>
            <a:off x="8955360" y="5063040"/>
            <a:ext cx="388260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0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Dependen del modelo elegido</a:t>
            </a:r>
            <a:endParaRPr b="0" lang="en-US" sz="10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3" name="Text 24"/>
          <p:cNvSpPr/>
          <p:nvPr/>
        </p:nvSpPr>
        <p:spPr>
          <a:xfrm>
            <a:off x="481320" y="5587200"/>
            <a:ext cx="1719720" cy="2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65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📌</a:t>
            </a:r>
            <a:r>
              <a:rPr b="1" lang="en-US" sz="18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 </a:t>
            </a:r>
            <a:r>
              <a:rPr b="1" lang="en-US" sz="18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Evaluación: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4" name="Text 25"/>
          <p:cNvSpPr/>
          <p:nvPr/>
        </p:nvSpPr>
        <p:spPr>
          <a:xfrm>
            <a:off x="481320" y="6016320"/>
            <a:ext cx="1250280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701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Según el modelo seleccionado, se construye el pipeline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5" name="Text 26"/>
          <p:cNvSpPr/>
          <p:nvPr/>
        </p:nvSpPr>
        <p:spPr>
          <a:xfrm>
            <a:off x="481320" y="6284520"/>
            <a:ext cx="1250280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701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Se aplica escalado si corresponde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6" name="Text 27"/>
          <p:cNvSpPr/>
          <p:nvPr/>
        </p:nvSpPr>
        <p:spPr>
          <a:xfrm>
            <a:off x="481320" y="6552720"/>
            <a:ext cx="1250280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1701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6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Se entrena y evalúa usando validación cruzada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Text 28"/>
          <p:cNvSpPr/>
          <p:nvPr/>
        </p:nvSpPr>
        <p:spPr>
          <a:xfrm>
            <a:off x="481320" y="6979320"/>
            <a:ext cx="1905840" cy="22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650"/>
              </a:lnSpc>
              <a:tabLst>
                <a:tab algn="l" pos="0"/>
              </a:tabLst>
            </a:pPr>
            <a:r>
              <a:rPr b="1" lang="en-US" sz="18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✅</a:t>
            </a:r>
            <a:r>
              <a:rPr b="1" lang="en-US" sz="18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 </a:t>
            </a:r>
            <a:r>
              <a:rPr b="1" lang="en-US" sz="18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Resultado esperado: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8" name="Text 29"/>
          <p:cNvSpPr/>
          <p:nvPr/>
        </p:nvSpPr>
        <p:spPr>
          <a:xfrm>
            <a:off x="481320" y="7408440"/>
            <a:ext cx="12502800" cy="21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1701"/>
              </a:lnSpc>
              <a:tabLst>
                <a:tab algn="l" pos="0"/>
              </a:tabLst>
            </a:pPr>
            <a:r>
              <a:rPr b="0" lang="en-US" sz="16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Un pipeline completamente ajustado de forma evolutiva, incluyendo selección de modelo y configuración.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9" name="Image 0" descr="preencoded.png"/>
          <p:cNvPicPr/>
          <p:nvPr/>
        </p:nvPicPr>
        <p:blipFill>
          <a:blip r:embed="rId1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20" name="Imagen 33" descr=""/>
          <p:cNvPicPr/>
          <p:nvPr/>
        </p:nvPicPr>
        <p:blipFill>
          <a:blip r:embed="rId2"/>
          <a:stretch/>
        </p:blipFill>
        <p:spPr>
          <a:xfrm>
            <a:off x="628200" y="2525400"/>
            <a:ext cx="6534720" cy="809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 0"/>
          <p:cNvSpPr/>
          <p:nvPr/>
        </p:nvSpPr>
        <p:spPr>
          <a:xfrm>
            <a:off x="793800" y="755280"/>
            <a:ext cx="1219032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Caso práctico 3: Optimización multiobjetivo (NSGA-II con DEAP)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2" name="Text 1"/>
          <p:cNvSpPr/>
          <p:nvPr/>
        </p:nvSpPr>
        <p:spPr>
          <a:xfrm>
            <a:off x="793800" y="2513160"/>
            <a:ext cx="283500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🎯</a:t>
            </a: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 </a:t>
            </a: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Objetivo: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3" name="Text 2"/>
          <p:cNvSpPr/>
          <p:nvPr/>
        </p:nvSpPr>
        <p:spPr>
          <a:xfrm>
            <a:off x="804960" y="304884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Maximizar accuracy y minimizar el tiempo de entrenamiento.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Text 3"/>
          <p:cNvSpPr/>
          <p:nvPr/>
        </p:nvSpPr>
        <p:spPr>
          <a:xfrm>
            <a:off x="782640" y="3737520"/>
            <a:ext cx="2835000" cy="376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📘</a:t>
            </a: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 </a:t>
            </a:r>
            <a:r>
              <a:rPr b="1" lang="en-US" sz="22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Setup: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5" name="Text 7"/>
          <p:cNvSpPr/>
          <p:nvPr/>
        </p:nvSpPr>
        <p:spPr>
          <a:xfrm>
            <a:off x="793800" y="535248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Cada individuo es evaluado en ambas métricas.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6" name="Text 8"/>
          <p:cNvSpPr/>
          <p:nvPr/>
        </p:nvSpPr>
        <p:spPr>
          <a:xfrm>
            <a:off x="793800" y="579456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Se usa el algoritmo NSGA-II para mantener una población de soluciones no dominadas (frontera de Pareto).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7" name="Text 9"/>
          <p:cNvSpPr/>
          <p:nvPr/>
        </p:nvSpPr>
        <p:spPr>
          <a:xfrm>
            <a:off x="793800" y="623700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El resultado es un conjunto de modelos que representan distintos compromisos entre velocidad y precisión.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8" name="Text 10"/>
          <p:cNvSpPr/>
          <p:nvPr/>
        </p:nvSpPr>
        <p:spPr>
          <a:xfrm>
            <a:off x="793800" y="711144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📌</a:t>
            </a: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 </a:t>
            </a: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Ideal en sistemas donde el tiempo de respuesta es tan importante como el rendimiento del modelo (IoT, apps móviles, etc.).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29" name="Image 0" descr="preencoded.png"/>
          <p:cNvPicPr/>
          <p:nvPr/>
        </p:nvPicPr>
        <p:blipFill>
          <a:blip r:embed="rId1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0" name="Imagen 14" descr=""/>
          <p:cNvPicPr/>
          <p:nvPr/>
        </p:nvPicPr>
        <p:blipFill>
          <a:blip r:embed="rId2"/>
          <a:stretch/>
        </p:blipFill>
        <p:spPr>
          <a:xfrm>
            <a:off x="804960" y="4176000"/>
            <a:ext cx="10281600" cy="641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2" name="Text 0"/>
          <p:cNvSpPr/>
          <p:nvPr/>
        </p:nvSpPr>
        <p:spPr>
          <a:xfrm>
            <a:off x="793800" y="3645720"/>
            <a:ext cx="84934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Actividades prácticas sugeridas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3" name="Text 1"/>
          <p:cNvSpPr/>
          <p:nvPr/>
        </p:nvSpPr>
        <p:spPr>
          <a:xfrm>
            <a:off x="793800" y="4808160"/>
            <a:ext cx="41205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58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1</a:t>
            </a:r>
            <a:endParaRPr b="0" lang="en-US" sz="5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4" name="Text 2"/>
          <p:cNvSpPr/>
          <p:nvPr/>
        </p:nvSpPr>
        <p:spPr>
          <a:xfrm>
            <a:off x="1436400" y="58399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Desafío 1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5" name="Text 3"/>
          <p:cNvSpPr/>
          <p:nvPr/>
        </p:nvSpPr>
        <p:spPr>
          <a:xfrm>
            <a:off x="793800" y="6330240"/>
            <a:ext cx="41205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Crear una función de evaluación personalizada que incluya accuracy y F1-score.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6" name="Text 4"/>
          <p:cNvSpPr/>
          <p:nvPr/>
        </p:nvSpPr>
        <p:spPr>
          <a:xfrm>
            <a:off x="5254560" y="4808160"/>
            <a:ext cx="41205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58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2</a:t>
            </a:r>
            <a:endParaRPr b="0" lang="en-US" sz="5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7" name="Text 5"/>
          <p:cNvSpPr/>
          <p:nvPr/>
        </p:nvSpPr>
        <p:spPr>
          <a:xfrm>
            <a:off x="5897520" y="58399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Desafío 2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8" name="Text 6"/>
          <p:cNvSpPr/>
          <p:nvPr/>
        </p:nvSpPr>
        <p:spPr>
          <a:xfrm>
            <a:off x="5254560" y="6330240"/>
            <a:ext cx="41205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Codificar un individuo que incluya el modelo + normalización + 2 hiperparámetros y ajustar usando DEAP.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39" name="Text 7"/>
          <p:cNvSpPr/>
          <p:nvPr/>
        </p:nvSpPr>
        <p:spPr>
          <a:xfrm>
            <a:off x="9715680" y="4808160"/>
            <a:ext cx="4120560" cy="748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5851"/>
              </a:lnSpc>
              <a:tabLst>
                <a:tab algn="l" pos="0"/>
              </a:tabLst>
            </a:pPr>
            <a:r>
              <a:rPr b="1" lang="en-US" sz="58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3</a:t>
            </a:r>
            <a:endParaRPr b="0" lang="en-US" sz="5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0" name="Text 8"/>
          <p:cNvSpPr/>
          <p:nvPr/>
        </p:nvSpPr>
        <p:spPr>
          <a:xfrm>
            <a:off x="10358280" y="5839920"/>
            <a:ext cx="28350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Desafío 3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1" name="Text 9"/>
          <p:cNvSpPr/>
          <p:nvPr/>
        </p:nvSpPr>
        <p:spPr>
          <a:xfrm>
            <a:off x="9715680" y="6330240"/>
            <a:ext cx="412056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algn="ctr"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Usar GA para optimizar un pipeline de scikit-learn completo (por ejemplo, StandardScaler + PCA + SVC).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3" name="Text 0"/>
          <p:cNvSpPr/>
          <p:nvPr/>
        </p:nvSpPr>
        <p:spPr>
          <a:xfrm>
            <a:off x="6280200" y="2427840"/>
            <a:ext cx="58003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Preguntas embebidas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4" name="Text 1"/>
          <p:cNvSpPr/>
          <p:nvPr/>
        </p:nvSpPr>
        <p:spPr>
          <a:xfrm>
            <a:off x="6280200" y="3476880"/>
            <a:ext cx="67039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¿Qué beneficios observas al optimizar múltiples objetivos a la vez?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5" name="Text 2"/>
          <p:cNvSpPr/>
          <p:nvPr/>
        </p:nvSpPr>
        <p:spPr>
          <a:xfrm>
            <a:off x="6280200" y="4095000"/>
            <a:ext cx="6703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¿Cómo representarías un pipeline completo como un individuo genético?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46" name="Text 3"/>
          <p:cNvSpPr/>
          <p:nvPr/>
        </p:nvSpPr>
        <p:spPr>
          <a:xfrm>
            <a:off x="6280200" y="5076000"/>
            <a:ext cx="6703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¿En qué tipo de problemas sería contraproducente usar Algoritmos Genéticos?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47" name="Image 1" descr="preencoded.png"/>
          <p:cNvPicPr/>
          <p:nvPr/>
        </p:nvPicPr>
        <p:blipFill>
          <a:blip r:embed="rId2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49" name="Text 0"/>
          <p:cNvSpPr/>
          <p:nvPr/>
        </p:nvSpPr>
        <p:spPr>
          <a:xfrm>
            <a:off x="686880" y="540720"/>
            <a:ext cx="7770240" cy="122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4799"/>
              </a:lnSpc>
              <a:tabLst>
                <a:tab algn="l" pos="0"/>
              </a:tabLst>
            </a:pPr>
            <a:r>
              <a:rPr b="1" lang="en-US" sz="38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Preguntas para Reflexión y Debate</a:t>
            </a:r>
            <a:endParaRPr b="0" lang="en-US" sz="38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0" name="Image 1" descr="preencoded.png"/>
          <p:cNvPicPr/>
          <p:nvPr/>
        </p:nvPicPr>
        <p:blipFill>
          <a:blip r:embed="rId2"/>
          <a:stretch/>
        </p:blipFill>
        <p:spPr>
          <a:xfrm>
            <a:off x="686880" y="2061360"/>
            <a:ext cx="980640" cy="1875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1" name="Text 1"/>
          <p:cNvSpPr/>
          <p:nvPr/>
        </p:nvSpPr>
        <p:spPr>
          <a:xfrm>
            <a:off x="1962000" y="2257560"/>
            <a:ext cx="2589840" cy="30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Aplicaciones prácticas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2" name="Text 2"/>
          <p:cNvSpPr/>
          <p:nvPr/>
        </p:nvSpPr>
        <p:spPr>
          <a:xfrm>
            <a:off x="1962000" y="2681640"/>
            <a:ext cx="6494760" cy="62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¿En qué situaciones prácticas del mundo real elegirías un algoritmo genético por sobre otros métodos de optimización?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3" name="Text 3"/>
          <p:cNvSpPr/>
          <p:nvPr/>
        </p:nvSpPr>
        <p:spPr>
          <a:xfrm>
            <a:off x="1962000" y="3427200"/>
            <a:ext cx="64947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¿Qué tipo de modelos o datasets lo justificarían?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4" name="Image 2" descr="preencoded.png"/>
          <p:cNvPicPr/>
          <p:nvPr/>
        </p:nvPicPr>
        <p:blipFill>
          <a:blip r:embed="rId3"/>
          <a:stretch/>
        </p:blipFill>
        <p:spPr>
          <a:xfrm>
            <a:off x="686880" y="3937320"/>
            <a:ext cx="980640" cy="1875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5" name="Text 4"/>
          <p:cNvSpPr/>
          <p:nvPr/>
        </p:nvSpPr>
        <p:spPr>
          <a:xfrm>
            <a:off x="1962000" y="4133520"/>
            <a:ext cx="2899080" cy="30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Combinación de técnicas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6" name="Text 5"/>
          <p:cNvSpPr/>
          <p:nvPr/>
        </p:nvSpPr>
        <p:spPr>
          <a:xfrm>
            <a:off x="1962000" y="4557600"/>
            <a:ext cx="6494760" cy="62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¿Cómo podrías combinar un algoritmo genético con otra técnica de ajuste o selección de características para obtener mejores resultados?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57" name="Text 6"/>
          <p:cNvSpPr/>
          <p:nvPr/>
        </p:nvSpPr>
        <p:spPr>
          <a:xfrm>
            <a:off x="1962000" y="5302800"/>
            <a:ext cx="64947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Por ejemplo, ¿podrías usarlo junto a Optimización Bayesiana o AutoML?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58" name="Image 3" descr="preencoded.png"/>
          <p:cNvPicPr/>
          <p:nvPr/>
        </p:nvPicPr>
        <p:blipFill>
          <a:blip r:embed="rId4"/>
          <a:stretch/>
        </p:blipFill>
        <p:spPr>
          <a:xfrm>
            <a:off x="686880" y="5812920"/>
            <a:ext cx="980640" cy="1875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9" name="Text 7"/>
          <p:cNvSpPr/>
          <p:nvPr/>
        </p:nvSpPr>
        <p:spPr>
          <a:xfrm>
            <a:off x="1962000" y="6009120"/>
            <a:ext cx="3937320" cy="30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01"/>
              </a:lnSpc>
              <a:tabLst>
                <a:tab algn="l" pos="0"/>
              </a:tabLst>
            </a:pPr>
            <a:r>
              <a:rPr b="1" lang="en-US" sz="19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Desafíos éticos y computacionales</a:t>
            </a:r>
            <a:endParaRPr b="0" lang="en-US" sz="19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0" name="Text 8"/>
          <p:cNvSpPr/>
          <p:nvPr/>
        </p:nvSpPr>
        <p:spPr>
          <a:xfrm>
            <a:off x="1962000" y="6433560"/>
            <a:ext cx="6494760" cy="627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¿Qué desafíos éticos o computacionales podrías enfrentar al aplicar técnicas evolutivas en un entorno productivo?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1" name="Text 9"/>
          <p:cNvSpPr/>
          <p:nvPr/>
        </p:nvSpPr>
        <p:spPr>
          <a:xfrm>
            <a:off x="1962000" y="7178760"/>
            <a:ext cx="6494760" cy="313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0" lang="en-US" sz="15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Considera consumo de recursos, reproducibilidad y trazabilidad.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3" name="Text 0"/>
          <p:cNvSpPr/>
          <p:nvPr/>
        </p:nvSpPr>
        <p:spPr>
          <a:xfrm>
            <a:off x="793800" y="415440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Introducción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4" name="Text 1"/>
          <p:cNvSpPr/>
          <p:nvPr/>
        </p:nvSpPr>
        <p:spPr>
          <a:xfrm>
            <a:off x="793800" y="5203440"/>
            <a:ext cx="130424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Los Algoritmos Genéticos (Genetic Algorithms – GA) son métodos de búsqueda y optimización inspirados en los principios de la evolución natural: selección, cruce y mutación. Son útiles cuando el espacio de búsqueda es muy grande, complejo, no lineal o cuando otros métodos no convergen fácilmente.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5" name="Text 2"/>
          <p:cNvSpPr/>
          <p:nvPr/>
        </p:nvSpPr>
        <p:spPr>
          <a:xfrm>
            <a:off x="793800" y="6547320"/>
            <a:ext cx="1304244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En tuning de modelos, se utilizan para evolucionar combinaciones de hiperparámetros buscando la mejor solución 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de forma iterativa.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36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27" name="Text 0"/>
          <p:cNvSpPr/>
          <p:nvPr/>
        </p:nvSpPr>
        <p:spPr>
          <a:xfrm>
            <a:off x="6242400" y="594000"/>
            <a:ext cx="6741720" cy="2025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301"/>
              </a:lnSpc>
              <a:tabLst>
                <a:tab algn="l" pos="0"/>
              </a:tabLst>
            </a:pPr>
            <a:r>
              <a:rPr b="1" lang="en-US" sz="42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Fundamentos Biológicos Adaptados a Machine Learning</a:t>
            </a:r>
            <a:endParaRPr b="0" lang="en-US" sz="42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8" name="Shape 1"/>
          <p:cNvSpPr/>
          <p:nvPr/>
        </p:nvSpPr>
        <p:spPr>
          <a:xfrm>
            <a:off x="6242400" y="2943360"/>
            <a:ext cx="6741720" cy="4699440"/>
          </a:xfrm>
          <a:prstGeom prst="roundRect">
            <a:avLst>
              <a:gd name="adj" fmla="val 1931"/>
            </a:avLst>
          </a:prstGeom>
          <a:noFill/>
          <a:ln w="7620">
            <a:solidFill>
              <a:srgbClr val="000000">
                <a:alpha val="8000"/>
              </a:srgbClr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29" name="Shape 2"/>
          <p:cNvSpPr/>
          <p:nvPr/>
        </p:nvSpPr>
        <p:spPr>
          <a:xfrm>
            <a:off x="6249960" y="2950920"/>
            <a:ext cx="6726600" cy="6195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0" name="Text 3"/>
          <p:cNvSpPr/>
          <p:nvPr/>
        </p:nvSpPr>
        <p:spPr>
          <a:xfrm>
            <a:off x="6466320" y="308808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Gen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1" name="Text 4"/>
          <p:cNvSpPr/>
          <p:nvPr/>
        </p:nvSpPr>
        <p:spPr>
          <a:xfrm>
            <a:off x="9833400" y="308808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Un hiperparámetro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2" name="Shape 5"/>
          <p:cNvSpPr/>
          <p:nvPr/>
        </p:nvSpPr>
        <p:spPr>
          <a:xfrm>
            <a:off x="6249960" y="3570840"/>
            <a:ext cx="6726600" cy="96516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3" name="Text 6"/>
          <p:cNvSpPr/>
          <p:nvPr/>
        </p:nvSpPr>
        <p:spPr>
          <a:xfrm>
            <a:off x="6466320" y="370800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Individuo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4" name="Text 7"/>
          <p:cNvSpPr/>
          <p:nvPr/>
        </p:nvSpPr>
        <p:spPr>
          <a:xfrm>
            <a:off x="9833400" y="3708000"/>
            <a:ext cx="2927160" cy="690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Una combinación de hiperparámetros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5" name="Shape 8"/>
          <p:cNvSpPr/>
          <p:nvPr/>
        </p:nvSpPr>
        <p:spPr>
          <a:xfrm>
            <a:off x="6249960" y="4536000"/>
            <a:ext cx="6726600" cy="6195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6" name="Text 9"/>
          <p:cNvSpPr/>
          <p:nvPr/>
        </p:nvSpPr>
        <p:spPr>
          <a:xfrm>
            <a:off x="6466320" y="467316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Población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7" name="Text 10"/>
          <p:cNvSpPr/>
          <p:nvPr/>
        </p:nvSpPr>
        <p:spPr>
          <a:xfrm>
            <a:off x="9833400" y="467316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Conjunto de combinaciones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8" name="Shape 11"/>
          <p:cNvSpPr/>
          <p:nvPr/>
        </p:nvSpPr>
        <p:spPr>
          <a:xfrm>
            <a:off x="6249960" y="5155920"/>
            <a:ext cx="6726600" cy="61956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9" name="Text 12"/>
          <p:cNvSpPr/>
          <p:nvPr/>
        </p:nvSpPr>
        <p:spPr>
          <a:xfrm>
            <a:off x="6466320" y="529308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Selección natural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Text 13"/>
          <p:cNvSpPr/>
          <p:nvPr/>
        </p:nvSpPr>
        <p:spPr>
          <a:xfrm>
            <a:off x="9833400" y="529308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Elegir los mejores resultados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1" name="Shape 14"/>
          <p:cNvSpPr/>
          <p:nvPr/>
        </p:nvSpPr>
        <p:spPr>
          <a:xfrm>
            <a:off x="6249960" y="5775840"/>
            <a:ext cx="6726600" cy="6195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Text 15"/>
          <p:cNvSpPr/>
          <p:nvPr/>
        </p:nvSpPr>
        <p:spPr>
          <a:xfrm>
            <a:off x="6466320" y="591300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Cruce (crossover)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Text 16"/>
          <p:cNvSpPr/>
          <p:nvPr/>
        </p:nvSpPr>
        <p:spPr>
          <a:xfrm>
            <a:off x="9833400" y="591300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Combinar dos configuraciones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Shape 17"/>
          <p:cNvSpPr/>
          <p:nvPr/>
        </p:nvSpPr>
        <p:spPr>
          <a:xfrm>
            <a:off x="6249960" y="6395400"/>
            <a:ext cx="6726600" cy="619560"/>
          </a:xfrm>
          <a:prstGeom prst="rect">
            <a:avLst/>
          </a:prstGeom>
          <a:solidFill>
            <a:srgbClr val="000000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" name="Text 18"/>
          <p:cNvSpPr/>
          <p:nvPr/>
        </p:nvSpPr>
        <p:spPr>
          <a:xfrm>
            <a:off x="6466320" y="653256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Mutación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6" name="Text 19"/>
          <p:cNvSpPr/>
          <p:nvPr/>
        </p:nvSpPr>
        <p:spPr>
          <a:xfrm>
            <a:off x="9833400" y="653256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Modificar un valor al azar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7" name="Shape 20"/>
          <p:cNvSpPr/>
          <p:nvPr/>
        </p:nvSpPr>
        <p:spPr>
          <a:xfrm>
            <a:off x="6249960" y="7015320"/>
            <a:ext cx="6726600" cy="619560"/>
          </a:xfrm>
          <a:prstGeom prst="rect">
            <a:avLst/>
          </a:prstGeom>
          <a:solidFill>
            <a:srgbClr val="ffffff">
              <a:alpha val="4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8" name="Text 21"/>
          <p:cNvSpPr/>
          <p:nvPr/>
        </p:nvSpPr>
        <p:spPr>
          <a:xfrm>
            <a:off x="6466320" y="715248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Generaciones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9" name="Text 22"/>
          <p:cNvSpPr/>
          <p:nvPr/>
        </p:nvSpPr>
        <p:spPr>
          <a:xfrm>
            <a:off x="9833400" y="7152480"/>
            <a:ext cx="2927160" cy="34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701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Iteraciones del proceso</a:t>
            </a:r>
            <a:endParaRPr b="0" lang="en-US" sz="17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0" name="Image 1" descr="preencoded.png"/>
          <p:cNvPicPr/>
          <p:nvPr/>
        </p:nvPicPr>
        <p:blipFill>
          <a:blip r:embed="rId2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0"/>
          <p:cNvSpPr/>
          <p:nvPr/>
        </p:nvSpPr>
        <p:spPr>
          <a:xfrm>
            <a:off x="709200" y="557280"/>
            <a:ext cx="5065200" cy="632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4949"/>
              </a:lnSpc>
              <a:tabLst>
                <a:tab algn="l" pos="0"/>
              </a:tabLst>
            </a:pPr>
            <a:r>
              <a:rPr b="1" lang="en-US" sz="400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Proceso general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2" name="Image 0" descr="preencoded.png"/>
          <p:cNvPicPr/>
          <p:nvPr/>
        </p:nvPicPr>
        <p:blipFill>
          <a:blip r:embed="rId1"/>
          <a:stretch/>
        </p:blipFill>
        <p:spPr>
          <a:xfrm>
            <a:off x="709200" y="1595520"/>
            <a:ext cx="1012680" cy="12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3" name="Text 1"/>
          <p:cNvSpPr/>
          <p:nvPr/>
        </p:nvSpPr>
        <p:spPr>
          <a:xfrm>
            <a:off x="2026080" y="1798200"/>
            <a:ext cx="626112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Inicializar una población aleatoria de combinaciones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4" name="Image 1" descr="preencoded.png"/>
          <p:cNvPicPr/>
          <p:nvPr/>
        </p:nvPicPr>
        <p:blipFill>
          <a:blip r:embed="rId2"/>
          <a:stretch/>
        </p:blipFill>
        <p:spPr>
          <a:xfrm>
            <a:off x="709200" y="2811240"/>
            <a:ext cx="1012680" cy="12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5" name="Text 2"/>
          <p:cNvSpPr/>
          <p:nvPr/>
        </p:nvSpPr>
        <p:spPr>
          <a:xfrm>
            <a:off x="2026080" y="3013920"/>
            <a:ext cx="860400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Evaluar cada individuo con una función de “fitness” (precisión, AUC, etc.)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6" name="Image 2" descr="preencoded.png"/>
          <p:cNvPicPr/>
          <p:nvPr/>
        </p:nvPicPr>
        <p:blipFill>
          <a:blip r:embed="rId3"/>
          <a:stretch/>
        </p:blipFill>
        <p:spPr>
          <a:xfrm>
            <a:off x="709200" y="4026960"/>
            <a:ext cx="1012680" cy="12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7" name="Text 3"/>
          <p:cNvSpPr/>
          <p:nvPr/>
        </p:nvSpPr>
        <p:spPr>
          <a:xfrm>
            <a:off x="2026080" y="4229640"/>
            <a:ext cx="495576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Seleccionar los mejores para reproducirse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58" name="Image 3" descr="preencoded.png"/>
          <p:cNvPicPr/>
          <p:nvPr/>
        </p:nvPicPr>
        <p:blipFill>
          <a:blip r:embed="rId4"/>
          <a:stretch/>
        </p:blipFill>
        <p:spPr>
          <a:xfrm>
            <a:off x="709200" y="5242680"/>
            <a:ext cx="1012680" cy="12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59" name="Text 4"/>
          <p:cNvSpPr/>
          <p:nvPr/>
        </p:nvSpPr>
        <p:spPr>
          <a:xfrm>
            <a:off x="2026080" y="5445360"/>
            <a:ext cx="711288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Aplicar cruce y mutación para generar una nueva población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0" name="Image 4" descr="preencoded.png"/>
          <p:cNvPicPr/>
          <p:nvPr/>
        </p:nvPicPr>
        <p:blipFill>
          <a:blip r:embed="rId5"/>
          <a:stretch/>
        </p:blipFill>
        <p:spPr>
          <a:xfrm>
            <a:off x="709200" y="6458400"/>
            <a:ext cx="1012680" cy="1215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1" name="Text 5"/>
          <p:cNvSpPr/>
          <p:nvPr/>
        </p:nvSpPr>
        <p:spPr>
          <a:xfrm>
            <a:off x="2026080" y="6661080"/>
            <a:ext cx="6474240" cy="31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2449"/>
              </a:lnSpc>
              <a:tabLst>
                <a:tab algn="l" pos="0"/>
              </a:tabLst>
            </a:pPr>
            <a:r>
              <a:rPr b="1" lang="en-US" sz="20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Repetir el proceso por N generaciones hasta converger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2" name="Image 5" descr="preencoded.png"/>
          <p:cNvPicPr/>
          <p:nvPr/>
        </p:nvPicPr>
        <p:blipFill>
          <a:blip r:embed="rId6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4" name="Text 0"/>
          <p:cNvSpPr/>
          <p:nvPr/>
        </p:nvSpPr>
        <p:spPr>
          <a:xfrm>
            <a:off x="793800" y="982440"/>
            <a:ext cx="75560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¿Por qué usar Algoritmos Genéticos?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Shape 1"/>
          <p:cNvSpPr/>
          <p:nvPr/>
        </p:nvSpPr>
        <p:spPr>
          <a:xfrm>
            <a:off x="793800" y="273996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00424c"/>
          </a:solidFill>
          <a:ln w="22860">
            <a:solidFill>
              <a:srgbClr val="195b6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66" name="Image 1" descr="preencoded.png"/>
          <p:cNvPicPr/>
          <p:nvPr/>
        </p:nvPicPr>
        <p:blipFill>
          <a:blip r:embed="rId2"/>
          <a:stretch/>
        </p:blipFill>
        <p:spPr>
          <a:xfrm>
            <a:off x="878760" y="2782440"/>
            <a:ext cx="339840" cy="42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7" name="Text 2"/>
          <p:cNvSpPr/>
          <p:nvPr/>
        </p:nvSpPr>
        <p:spPr>
          <a:xfrm>
            <a:off x="1531080" y="2818080"/>
            <a:ext cx="6819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No requieren derivadas ni información previa del espacio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8" name="Shape 3"/>
          <p:cNvSpPr/>
          <p:nvPr/>
        </p:nvSpPr>
        <p:spPr>
          <a:xfrm>
            <a:off x="793800" y="398016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cadcd8"/>
          </a:solidFill>
          <a:ln w="22860">
            <a:solidFill>
              <a:srgbClr val="b0c2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9" name="Image 2" descr="preencoded.png"/>
          <p:cNvPicPr/>
          <p:nvPr/>
        </p:nvPicPr>
        <p:blipFill>
          <a:blip r:embed="rId3"/>
          <a:stretch/>
        </p:blipFill>
        <p:spPr>
          <a:xfrm>
            <a:off x="878760" y="4022640"/>
            <a:ext cx="339840" cy="42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0" name="Text 4"/>
          <p:cNvSpPr/>
          <p:nvPr/>
        </p:nvSpPr>
        <p:spPr>
          <a:xfrm>
            <a:off x="1531080" y="4058280"/>
            <a:ext cx="6819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Manejan fácilmente combinaciones mixtas (categóricas, numéricas, etc.)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1" name="Shape 5"/>
          <p:cNvSpPr/>
          <p:nvPr/>
        </p:nvSpPr>
        <p:spPr>
          <a:xfrm>
            <a:off x="793800" y="522036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b9aad4"/>
          </a:solidFill>
          <a:ln w="22860">
            <a:solidFill>
              <a:srgbClr val="9f90b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2" name="Image 3" descr="preencoded.png"/>
          <p:cNvPicPr/>
          <p:nvPr/>
        </p:nvPicPr>
        <p:blipFill>
          <a:blip r:embed="rId4"/>
          <a:stretch/>
        </p:blipFill>
        <p:spPr>
          <a:xfrm>
            <a:off x="878760" y="5262840"/>
            <a:ext cx="339840" cy="42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3" name="Text 6"/>
          <p:cNvSpPr/>
          <p:nvPr/>
        </p:nvSpPr>
        <p:spPr>
          <a:xfrm>
            <a:off x="1531080" y="5298120"/>
            <a:ext cx="6819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Escalan bien a problemas con múltiples objetivos o restricciones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4" name="Shape 7"/>
          <p:cNvSpPr/>
          <p:nvPr/>
        </p:nvSpPr>
        <p:spPr>
          <a:xfrm>
            <a:off x="793800" y="6460560"/>
            <a:ext cx="510120" cy="510120"/>
          </a:xfrm>
          <a:prstGeom prst="roundRect">
            <a:avLst>
              <a:gd name="adj" fmla="val 18669"/>
            </a:avLst>
          </a:prstGeom>
          <a:solidFill>
            <a:srgbClr val="b2d5ad"/>
          </a:solidFill>
          <a:ln w="22860">
            <a:solidFill>
              <a:srgbClr val="98bb9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5" name="Image 4" descr="preencoded.png"/>
          <p:cNvPicPr/>
          <p:nvPr/>
        </p:nvPicPr>
        <p:blipFill>
          <a:blip r:embed="rId5"/>
          <a:stretch/>
        </p:blipFill>
        <p:spPr>
          <a:xfrm>
            <a:off x="878760" y="6503040"/>
            <a:ext cx="339840" cy="424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6" name="Text 8"/>
          <p:cNvSpPr/>
          <p:nvPr/>
        </p:nvSpPr>
        <p:spPr>
          <a:xfrm>
            <a:off x="1531080" y="6538320"/>
            <a:ext cx="68191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Ideales para problemas donde se optimizan pipelines enteros (no solo hiperparámetros)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8" name="Text 0"/>
          <p:cNvSpPr/>
          <p:nvPr/>
        </p:nvSpPr>
        <p:spPr>
          <a:xfrm>
            <a:off x="793800" y="4049640"/>
            <a:ext cx="58003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Preguntas embebidas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9" name="Shape 1"/>
          <p:cNvSpPr/>
          <p:nvPr/>
        </p:nvSpPr>
        <p:spPr>
          <a:xfrm>
            <a:off x="793800" y="5098320"/>
            <a:ext cx="4196160" cy="1916280"/>
          </a:xfrm>
          <a:prstGeom prst="roundRect">
            <a:avLst>
              <a:gd name="adj" fmla="val 4970"/>
            </a:avLst>
          </a:prstGeom>
          <a:solidFill>
            <a:srgbClr val="00424c"/>
          </a:solidFill>
          <a:ln w="22860">
            <a:solidFill>
              <a:srgbClr val="195b6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Text 2"/>
          <p:cNvSpPr/>
          <p:nvPr/>
        </p:nvSpPr>
        <p:spPr>
          <a:xfrm>
            <a:off x="1043640" y="5348160"/>
            <a:ext cx="3696480" cy="141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ffffff"/>
                </a:solidFill>
                <a:uFillTx/>
                <a:latin typeface="Source Sans Pro"/>
                <a:ea typeface="Source Sans Pro"/>
              </a:rPr>
              <a:t>¿Qué diferencia clave tienen los algoritmos genéticos frente a Random Search?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Shape 3"/>
          <p:cNvSpPr/>
          <p:nvPr/>
        </p:nvSpPr>
        <p:spPr>
          <a:xfrm>
            <a:off x="5217120" y="5098320"/>
            <a:ext cx="4196160" cy="1916280"/>
          </a:xfrm>
          <a:prstGeom prst="roundRect">
            <a:avLst>
              <a:gd name="adj" fmla="val 4970"/>
            </a:avLst>
          </a:prstGeom>
          <a:solidFill>
            <a:srgbClr val="cadcd8"/>
          </a:solidFill>
          <a:ln w="22860">
            <a:solidFill>
              <a:srgbClr val="b0c2be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Text 4"/>
          <p:cNvSpPr/>
          <p:nvPr/>
        </p:nvSpPr>
        <p:spPr>
          <a:xfrm>
            <a:off x="5466600" y="5348160"/>
            <a:ext cx="3696480" cy="10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¿En qué casos usarías GA en lugar de una búsqueda bayesiana?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3" name="Shape 5"/>
          <p:cNvSpPr/>
          <p:nvPr/>
        </p:nvSpPr>
        <p:spPr>
          <a:xfrm>
            <a:off x="9640080" y="5098320"/>
            <a:ext cx="4196160" cy="1916280"/>
          </a:xfrm>
          <a:prstGeom prst="roundRect">
            <a:avLst>
              <a:gd name="adj" fmla="val 4970"/>
            </a:avLst>
          </a:prstGeom>
          <a:solidFill>
            <a:srgbClr val="b9aad4"/>
          </a:solidFill>
          <a:ln w="22860">
            <a:solidFill>
              <a:srgbClr val="9f90ba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Text 6"/>
          <p:cNvSpPr/>
          <p:nvPr/>
        </p:nvSpPr>
        <p:spPr>
          <a:xfrm>
            <a:off x="9889920" y="5348160"/>
            <a:ext cx="3696480" cy="10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000000"/>
                </a:solidFill>
                <a:uFillTx/>
                <a:latin typeface="Source Sans Pro"/>
                <a:ea typeface="Source Sans Pro"/>
              </a:rPr>
              <a:t>¿Qué ocurre si no introduces mutación en el proceso?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14630040" cy="2835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6" name="Text 0"/>
          <p:cNvSpPr/>
          <p:nvPr/>
        </p:nvSpPr>
        <p:spPr>
          <a:xfrm>
            <a:off x="793800" y="5177880"/>
            <a:ext cx="989064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s-CL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Implementación Práctica con DEAP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Text 0"/>
          <p:cNvSpPr/>
          <p:nvPr/>
        </p:nvSpPr>
        <p:spPr>
          <a:xfrm>
            <a:off x="793800" y="1707840"/>
            <a:ext cx="567036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defTabSz="914400"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19414b"/>
                </a:solidFill>
                <a:uFillTx/>
                <a:latin typeface="Source Sans Pro"/>
                <a:ea typeface="Source Sans Pro"/>
              </a:rPr>
              <a:t>Introducción a DEAP</a:t>
            </a:r>
            <a:endParaRPr b="0" lang="en-US" sz="44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Text 1"/>
          <p:cNvSpPr/>
          <p:nvPr/>
        </p:nvSpPr>
        <p:spPr>
          <a:xfrm>
            <a:off x="793800" y="2870280"/>
            <a:ext cx="121903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DEAP (</a:t>
            </a:r>
            <a:r>
              <a:rPr b="0" i="1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Distributed Evolutionary Algorithms in Python</a:t>
            </a: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) es una biblioteca flexible y modular que permite diseñar e implementar algoritmos evolutivos personalizados, incluyendo: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9" name="Text 2"/>
          <p:cNvSpPr/>
          <p:nvPr/>
        </p:nvSpPr>
        <p:spPr>
          <a:xfrm>
            <a:off x="793800" y="385128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Algoritmos Genéticos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0" name="Text 3"/>
          <p:cNvSpPr/>
          <p:nvPr/>
        </p:nvSpPr>
        <p:spPr>
          <a:xfrm>
            <a:off x="793800" y="429336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Programación Evolutiva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1" name="Text 4"/>
          <p:cNvSpPr/>
          <p:nvPr/>
        </p:nvSpPr>
        <p:spPr>
          <a:xfrm>
            <a:off x="793800" y="473544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Estrategias de Evolución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2" name="Text 5"/>
          <p:cNvSpPr/>
          <p:nvPr/>
        </p:nvSpPr>
        <p:spPr>
          <a:xfrm>
            <a:off x="793800" y="5177880"/>
            <a:ext cx="121903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 defTabSz="914400">
              <a:lnSpc>
                <a:spcPts val="2849"/>
              </a:lnSpc>
              <a:buClr>
                <a:srgbClr val="1c1d22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Optimización Multiobjetivo (NSGA-II)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3" name="Text 6"/>
          <p:cNvSpPr/>
          <p:nvPr/>
        </p:nvSpPr>
        <p:spPr>
          <a:xfrm>
            <a:off x="793800" y="5796000"/>
            <a:ext cx="121903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 defTabSz="914400"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1c1d22"/>
                </a:solidFill>
                <a:uFillTx/>
                <a:latin typeface="Source Sans Pro"/>
                <a:ea typeface="Source Sans Pro"/>
              </a:rPr>
              <a:t>Con DEAP puedes definir con precisión cómo se representa un individuo, cómo se calcula el fitness, y cómo se cruzan y mutan las soluciones, lo que la hace ideal para experimentar en proyectos reales.</a:t>
            </a:r>
            <a:endParaRPr b="0" lang="en-US" sz="175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94" name="Image 0" descr="preencoded.png"/>
          <p:cNvPicPr/>
          <p:nvPr/>
        </p:nvPicPr>
        <p:blipFill>
          <a:blip r:embed="rId1"/>
          <a:stretch/>
        </p:blipFill>
        <p:spPr>
          <a:xfrm>
            <a:off x="13213080" y="228600"/>
            <a:ext cx="1188360" cy="3870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Application>LibreOffice/24.8.7.2$Linux_X86_64 LibreOffice_project/f4f281f562fb585d46b0af5755dfe1eb6adc047f</Application>
  <AppVersion>15.0000</AppVersion>
  <Words>1527</Words>
  <Paragraphs>249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2025-05-28T15:50:39Z</dcterms:created>
  <dc:creator>PptxGenJS</dc:creator>
  <dc:description/>
  <dc:language>en-US</dc:language>
  <cp:lastModifiedBy/>
  <dcterms:modified xsi:type="dcterms:W3CDTF">2025-07-01T21:21:05Z</dcterms:modified>
  <cp:revision>4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25</vt:i4>
  </property>
  <property fmtid="{D5CDD505-2E9C-101B-9397-08002B2CF9AE}" pid="3" name="PresentationFormat">
    <vt:lpwstr>Personalizado</vt:lpwstr>
  </property>
  <property fmtid="{D5CDD505-2E9C-101B-9397-08002B2CF9AE}" pid="4" name="Slides">
    <vt:i4>27</vt:i4>
  </property>
</Properties>
</file>